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7" r:id="rId3"/>
    <p:sldId id="258" r:id="rId4"/>
    <p:sldId id="296" r:id="rId5"/>
    <p:sldId id="259" r:id="rId6"/>
    <p:sldId id="297" r:id="rId7"/>
    <p:sldId id="260" r:id="rId8"/>
    <p:sldId id="289" r:id="rId9"/>
    <p:sldId id="261" r:id="rId10"/>
    <p:sldId id="290" r:id="rId11"/>
    <p:sldId id="262" r:id="rId12"/>
    <p:sldId id="291" r:id="rId13"/>
    <p:sldId id="263" r:id="rId14"/>
    <p:sldId id="264" r:id="rId15"/>
    <p:sldId id="292" r:id="rId16"/>
    <p:sldId id="286" r:id="rId17"/>
    <p:sldId id="293" r:id="rId18"/>
    <p:sldId id="265" r:id="rId19"/>
    <p:sldId id="294" r:id="rId20"/>
    <p:sldId id="287" r:id="rId21"/>
    <p:sldId id="266" r:id="rId22"/>
    <p:sldId id="288" r:id="rId23"/>
    <p:sldId id="295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3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A263-202D-450A-877B-7DEC9EE10F3E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8AD0-65FF-4C60-A27E-047F0D5C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7200" b="1" dirty="0" smtClean="0"/>
              <a:t>Chest </a:t>
            </a:r>
            <a:r>
              <a:rPr lang="en-US" sz="7200" b="1" dirty="0"/>
              <a:t>Wall Tumors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554287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By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Dr. Essam Elbadry</a:t>
            </a:r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Signs and Symptoms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Most patients have no symptoms initially.</a:t>
            </a:r>
          </a:p>
          <a:p>
            <a:pPr lvl="0">
              <a:buFont typeface="Wingdings" pitchFamily="2" charset="2"/>
              <a:buChar char="q"/>
            </a:pPr>
            <a:endParaRPr lang="en-US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Later, Pain may occur in nearly all malignant   tumors and 2/3 of benign   tumors.</a:t>
            </a:r>
          </a:p>
          <a:p>
            <a:pPr lvl="0">
              <a:buFont typeface="Wingdings" pitchFamily="2" charset="2"/>
              <a:buChar char="q"/>
            </a:pPr>
            <a:endParaRPr lang="en-US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Pain occurs when normal structures  are compressed or </a:t>
            </a:r>
            <a:r>
              <a:rPr lang="en-US" dirty="0" err="1" smtClean="0">
                <a:solidFill>
                  <a:srgbClr val="002060"/>
                </a:solidFill>
              </a:rPr>
              <a:t>periosteal</a:t>
            </a:r>
            <a:r>
              <a:rPr lang="en-US" dirty="0" smtClean="0">
                <a:solidFill>
                  <a:srgbClr val="002060"/>
                </a:solidFill>
              </a:rPr>
              <a:t> invasion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42928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History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Clinical Examination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lab investigations 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CXR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CT </a:t>
            </a:r>
            <a:r>
              <a:rPr lang="en-US" b="1" dirty="0">
                <a:solidFill>
                  <a:srgbClr val="002060"/>
                </a:solidFill>
              </a:rPr>
              <a:t>scan </a:t>
            </a:r>
            <a:r>
              <a:rPr lang="en-US" b="1" dirty="0" smtClean="0">
                <a:solidFill>
                  <a:srgbClr val="002060"/>
                </a:solidFill>
              </a:rPr>
              <a:t>,  </a:t>
            </a:r>
            <a:r>
              <a:rPr lang="en-US" b="1" dirty="0">
                <a:solidFill>
                  <a:srgbClr val="002060"/>
                </a:solidFill>
              </a:rPr>
              <a:t>bone scan </a:t>
            </a:r>
            <a:r>
              <a:rPr lang="en-US" dirty="0"/>
              <a:t>to rule out multiple lesions</a:t>
            </a:r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MRI </a:t>
            </a:r>
          </a:p>
          <a:p>
            <a:pPr lvl="0">
              <a:buNone/>
            </a:pPr>
            <a:r>
              <a:rPr lang="en-US" dirty="0" smtClean="0"/>
              <a:t>   can </a:t>
            </a:r>
            <a:r>
              <a:rPr lang="en-US" dirty="0"/>
              <a:t>distinguish tumor from vessels and nerves, but does not assess lung nodules and calcification in the lung.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Diagnosis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12800" dirty="0" smtClean="0"/>
              <a:t>Incisional biopsy (tumor &gt; 5 cm ) or excisional </a:t>
            </a:r>
          </a:p>
          <a:p>
            <a:pPr lvl="0">
              <a:buNone/>
            </a:pPr>
            <a:r>
              <a:rPr lang="en-US" sz="12800" dirty="0" smtClean="0"/>
              <a:t>( &lt; 5 cm ) biopsy .</a:t>
            </a:r>
          </a:p>
          <a:p>
            <a:pPr lvl="0">
              <a:buFont typeface="Wingdings" pitchFamily="2" charset="2"/>
              <a:buChar char="q"/>
            </a:pPr>
            <a:endParaRPr lang="en-US" sz="12800" dirty="0" smtClean="0"/>
          </a:p>
          <a:p>
            <a:pPr lvl="0">
              <a:buFont typeface="Wingdings" pitchFamily="2" charset="2"/>
              <a:buChar char="q"/>
            </a:pPr>
            <a:r>
              <a:rPr lang="en-US" sz="12800" dirty="0" smtClean="0"/>
              <a:t>The location of excisional biopsy should not interfere with subsequent treatment</a:t>
            </a:r>
          </a:p>
          <a:p>
            <a:pPr lvl="0">
              <a:buNone/>
            </a:pPr>
            <a:endParaRPr lang="en-US" sz="12800" dirty="0" smtClean="0"/>
          </a:p>
          <a:p>
            <a:pPr lvl="0">
              <a:buFont typeface="Wingdings" pitchFamily="2" charset="2"/>
              <a:buChar char="q"/>
            </a:pPr>
            <a:r>
              <a:rPr lang="en-US" sz="12800" dirty="0" smtClean="0"/>
              <a:t>Needle aspiration biopsy should be avoided (only done for patients with a known primary tumor elsewhere –? metastasis ). </a:t>
            </a:r>
          </a:p>
          <a:p>
            <a:pPr lvl="0">
              <a:buFont typeface="Wingdings" pitchFamily="2" charset="2"/>
              <a:buChar char="q"/>
            </a:pPr>
            <a:endParaRPr lang="en-US" sz="12800" dirty="0" smtClean="0"/>
          </a:p>
          <a:p>
            <a:pPr lvl="0">
              <a:buFont typeface="Wingdings" pitchFamily="2" charset="2"/>
              <a:buChar char="q"/>
            </a:pPr>
            <a:r>
              <a:rPr lang="en-US" sz="12800" dirty="0" smtClean="0"/>
              <a:t>Frozen section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Differential </a:t>
            </a:r>
            <a:r>
              <a:rPr lang="en-US" b="1" dirty="0">
                <a:solidFill>
                  <a:srgbClr val="FF0000"/>
                </a:solidFill>
              </a:rPr>
              <a:t>Diagnosis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4000" dirty="0"/>
              <a:t>Pulmonary infection : </a:t>
            </a:r>
            <a:r>
              <a:rPr lang="en-US" sz="2400" dirty="0" smtClean="0"/>
              <a:t>actinomycosis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TB chondritis</a:t>
            </a:r>
          </a:p>
          <a:p>
            <a:pPr>
              <a:buFont typeface="Wingdings" pitchFamily="2" charset="2"/>
              <a:buChar char="Ø"/>
            </a:pPr>
            <a:endParaRPr lang="en-US" sz="4000" dirty="0" smtClean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Costochondral separation</a:t>
            </a:r>
          </a:p>
          <a:p>
            <a:pPr>
              <a:buNone/>
            </a:pPr>
            <a:endParaRPr lang="en-US" sz="4000" dirty="0"/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Tietze’s </a:t>
            </a:r>
            <a:r>
              <a:rPr lang="en-US" sz="4000" dirty="0"/>
              <a:t>syndrome </a:t>
            </a:r>
            <a:r>
              <a:rPr lang="en-US" sz="2400" dirty="0"/>
              <a:t>(non specific chondritis)</a:t>
            </a:r>
            <a:endParaRPr lang="en-US" sz="40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Surgical management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334098" cy="458343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600" b="1" u="sng" dirty="0" smtClean="0">
                <a:solidFill>
                  <a:srgbClr val="002060"/>
                </a:solidFill>
              </a:rPr>
              <a:t>Successful treatment  in general  means 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lvl="0">
              <a:buNone/>
            </a:pPr>
            <a:endParaRPr lang="en-US" sz="3600" dirty="0" smtClean="0"/>
          </a:p>
          <a:p>
            <a:pPr lvl="0">
              <a:buFont typeface="Wingdings" pitchFamily="2" charset="2"/>
              <a:buChar char="q"/>
            </a:pPr>
            <a:r>
              <a:rPr lang="en-US" sz="3600" dirty="0" smtClean="0"/>
              <a:t>Adequate resection</a:t>
            </a:r>
          </a:p>
          <a:p>
            <a:pPr lvl="0">
              <a:buFont typeface="Wingdings" pitchFamily="2" charset="2"/>
              <a:buChar char="q"/>
            </a:pPr>
            <a:endParaRPr lang="en-US" sz="3600" dirty="0" smtClean="0"/>
          </a:p>
          <a:p>
            <a:pPr lvl="0">
              <a:buFont typeface="Wingdings" pitchFamily="2" charset="2"/>
              <a:buChar char="q"/>
            </a:pPr>
            <a:r>
              <a:rPr lang="en-US" sz="3600" dirty="0" smtClean="0"/>
              <a:t> Dependable reconstruction</a:t>
            </a:r>
          </a:p>
          <a:p>
            <a:pPr lvl="0">
              <a:buFont typeface="Wingdings" pitchFamily="2" charset="2"/>
              <a:buChar char="q"/>
            </a:pPr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Surgical management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u="sng" dirty="0" smtClean="0">
                <a:solidFill>
                  <a:srgbClr val="002060"/>
                </a:solidFill>
              </a:rPr>
              <a:t>IF malignancy is diagnosed :</a:t>
            </a:r>
          </a:p>
          <a:p>
            <a:pPr marL="514350" lvl="0" indent="-514350" algn="just">
              <a:buFont typeface="Wingdings" pitchFamily="2" charset="2"/>
              <a:buChar char="§"/>
            </a:pPr>
            <a:r>
              <a:rPr lang="en-US" dirty="0" smtClean="0"/>
              <a:t> wide resection is required which must include en block resection of the entire biopsy site .</a:t>
            </a:r>
          </a:p>
          <a:p>
            <a:pPr marL="514350" lvl="0" indent="-514350" algn="just">
              <a:buNone/>
            </a:pPr>
            <a:endParaRPr lang="en-US" dirty="0" smtClean="0"/>
          </a:p>
          <a:p>
            <a:pPr marL="514350" lvl="0" indent="-514350" algn="just">
              <a:buFont typeface="Wingdings" pitchFamily="2" charset="2"/>
              <a:buChar char="§"/>
            </a:pPr>
            <a:r>
              <a:rPr lang="en-US" dirty="0" smtClean="0"/>
              <a:t> 2-3 cm  soft tissue clear margin &amp; removal of one normal rib above &amp; below the involved ribs</a:t>
            </a:r>
          </a:p>
          <a:p>
            <a:pPr marL="514350" lvl="0" indent="-514350" algn="just">
              <a:buFont typeface="Wingdings" pitchFamily="2" charset="2"/>
              <a:buChar char="§"/>
            </a:pPr>
            <a:endParaRPr lang="en-US" dirty="0" smtClean="0"/>
          </a:p>
          <a:p>
            <a:pPr marL="514350" lvl="0" indent="-514350" algn="just">
              <a:buFont typeface="Wingdings" pitchFamily="2" charset="2"/>
              <a:buChar char="§"/>
            </a:pPr>
            <a:r>
              <a:rPr lang="en-US" dirty="0" smtClean="0"/>
              <a:t> 4 cm or greater resection margin is adequate to provide the best long term survival.</a:t>
            </a:r>
          </a:p>
          <a:p>
            <a:pPr lvl="0"/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002060"/>
                </a:solidFill>
              </a:rPr>
              <a:t>Resection margin of 2cm is adequate for most  benign tumors </a:t>
            </a:r>
            <a:r>
              <a:rPr lang="en-US" sz="2100" dirty="0" smtClean="0"/>
              <a:t>.</a:t>
            </a:r>
          </a:p>
          <a:p>
            <a:pPr lvl="0"/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Surgical management 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2060"/>
                </a:solidFill>
              </a:rPr>
              <a:t>High grade malignancy</a:t>
            </a:r>
            <a:r>
              <a:rPr lang="en-US" b="1" dirty="0" smtClean="0">
                <a:solidFill>
                  <a:srgbClr val="002060"/>
                </a:solidFill>
              </a:rPr>
              <a:t>  : </a:t>
            </a:r>
          </a:p>
          <a:p>
            <a:pPr lvl="0">
              <a:buNone/>
            </a:pPr>
            <a:r>
              <a:rPr lang="en-US" dirty="0" smtClean="0"/>
              <a:t>   This include removal of the entire involved rib ,partial ribs above and below the tumor  .</a:t>
            </a:r>
          </a:p>
          <a:p>
            <a:pPr lvl="0">
              <a:buFont typeface="Wingdings" pitchFamily="2" charset="2"/>
              <a:buChar char="q"/>
            </a:pP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en-US" b="1" u="sng" dirty="0" smtClean="0">
                <a:solidFill>
                  <a:srgbClr val="002060"/>
                </a:solidFill>
              </a:rPr>
              <a:t>umors of the sternum, </a:t>
            </a:r>
            <a:r>
              <a:rPr lang="en-US" b="1" u="sng" dirty="0" err="1" smtClean="0">
                <a:solidFill>
                  <a:srgbClr val="002060"/>
                </a:solidFill>
              </a:rPr>
              <a:t>manubrium</a:t>
            </a:r>
            <a:r>
              <a:rPr lang="en-US" dirty="0" smtClean="0"/>
              <a:t> :</a:t>
            </a:r>
          </a:p>
          <a:p>
            <a:pPr lvl="0">
              <a:buNone/>
            </a:pPr>
            <a:r>
              <a:rPr lang="en-US" dirty="0" smtClean="0"/>
              <a:t>   </a:t>
            </a:r>
            <a:r>
              <a:rPr lang="en-US" sz="2800" dirty="0" smtClean="0"/>
              <a:t>Resection of the involved bone and corresponding costal arches.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Surgical management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3600" dirty="0" smtClean="0"/>
              <a:t>Any attached structures, such as lung, thymus, chest wall muscle or pericardium must be removed.</a:t>
            </a:r>
          </a:p>
          <a:p>
            <a:pPr lvl="0">
              <a:buFont typeface="Wingdings" pitchFamily="2" charset="2"/>
              <a:buChar char="q"/>
            </a:pPr>
            <a:endParaRPr lang="en-US" sz="3600" dirty="0" smtClean="0"/>
          </a:p>
          <a:p>
            <a:pPr lvl="0">
              <a:buFont typeface="Wingdings" pitchFamily="2" charset="2"/>
              <a:buChar char="q"/>
            </a:pPr>
            <a:r>
              <a:rPr lang="en-US" sz="3600" dirty="0" smtClean="0"/>
              <a:t>The role of resection of chest wall metastasis and recurrent breast cancer is controversial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Chest Wall </a:t>
            </a:r>
            <a:r>
              <a:rPr lang="en-US" b="1" dirty="0" smtClean="0">
                <a:solidFill>
                  <a:srgbClr val="FF0000"/>
                </a:solidFill>
              </a:rPr>
              <a:t>Reconstruction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28736"/>
            <a:ext cx="8291264" cy="50966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9200" b="1" dirty="0" smtClean="0">
                <a:solidFill>
                  <a:schemeClr val="accent6">
                    <a:lumMod val="75000"/>
                  </a:schemeClr>
                </a:solidFill>
              </a:rPr>
              <a:t>Goal </a:t>
            </a:r>
            <a:r>
              <a:rPr lang="en-US" sz="192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lang="en-US" sz="19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2800" dirty="0" smtClean="0"/>
              <a:t> Protection </a:t>
            </a:r>
            <a:r>
              <a:rPr lang="en-US" sz="12800" dirty="0"/>
              <a:t>of the intrathoracic </a:t>
            </a:r>
            <a:r>
              <a:rPr lang="en-US" sz="12800" dirty="0" smtClean="0"/>
              <a:t>organ </a:t>
            </a:r>
          </a:p>
          <a:p>
            <a:pPr>
              <a:buNone/>
            </a:pPr>
            <a:endParaRPr lang="en-US" sz="12800" dirty="0" smtClean="0"/>
          </a:p>
          <a:p>
            <a:pPr>
              <a:buFont typeface="Wingdings" pitchFamily="2" charset="2"/>
              <a:buChar char="Ø"/>
            </a:pPr>
            <a:r>
              <a:rPr lang="en-US" sz="12800" dirty="0" smtClean="0"/>
              <a:t> Support </a:t>
            </a:r>
            <a:r>
              <a:rPr lang="en-US" sz="12800" dirty="0"/>
              <a:t>of respiration  by </a:t>
            </a:r>
            <a:r>
              <a:rPr lang="en-US" sz="12800" dirty="0" smtClean="0"/>
              <a:t>preventing  paradoxical movement</a:t>
            </a:r>
          </a:p>
          <a:p>
            <a:pPr>
              <a:buNone/>
            </a:pPr>
            <a:endParaRPr lang="en-US" sz="12800" dirty="0" smtClean="0"/>
          </a:p>
          <a:p>
            <a:pPr>
              <a:buFont typeface="Wingdings" pitchFamily="2" charset="2"/>
              <a:buChar char="Ø"/>
            </a:pPr>
            <a:r>
              <a:rPr lang="en-US" sz="12800" dirty="0" smtClean="0"/>
              <a:t> acceptable </a:t>
            </a:r>
            <a:r>
              <a:rPr lang="en-US" sz="12800" dirty="0"/>
              <a:t>cosmetic result without</a:t>
            </a:r>
            <a:r>
              <a:rPr lang="en-US" sz="12800" i="1" dirty="0"/>
              <a:t> compromising an indicated cancer operation</a:t>
            </a:r>
            <a:r>
              <a:rPr lang="en-US" sz="12800" dirty="0"/>
              <a:t>”</a:t>
            </a:r>
          </a:p>
          <a:p>
            <a:pPr>
              <a:buNone/>
            </a:pPr>
            <a:r>
              <a:rPr lang="en-US" sz="9600" dirty="0"/>
              <a:t> </a:t>
            </a:r>
            <a:endParaRPr lang="en-US" sz="9600" dirty="0" smtClean="0"/>
          </a:p>
          <a:p>
            <a:pPr>
              <a:buNone/>
            </a:pPr>
            <a:r>
              <a:rPr lang="en-US" sz="3400" dirty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Chest Wall Reconstruction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47133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 Gain the Goal , Consider :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Size and location of the defect 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Medical history and local condition of the wound 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Structural stability of the thorax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Soft tissue coverage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>
                <a:solidFill>
                  <a:srgbClr val="FF0000"/>
                </a:solidFill>
              </a:rPr>
              <a:t>Classification</a:t>
            </a:r>
            <a:r>
              <a:rPr lang="en-US" sz="4900" dirty="0">
                <a:solidFill>
                  <a:srgbClr val="FF0000"/>
                </a:solidFill>
              </a:rPr>
              <a:t/>
            </a:r>
            <a:br>
              <a:rPr lang="en-US" sz="4900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2320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4000" b="1" dirty="0" smtClean="0">
                <a:solidFill>
                  <a:srgbClr val="002060"/>
                </a:solidFill>
              </a:rPr>
              <a:t>Primary </a:t>
            </a:r>
            <a:r>
              <a:rPr lang="en-US" sz="4000" b="1" dirty="0">
                <a:solidFill>
                  <a:srgbClr val="002060"/>
                </a:solidFill>
              </a:rPr>
              <a:t>neoplasm of chest wall</a:t>
            </a:r>
            <a:r>
              <a:rPr lang="en-US" sz="3600" b="1" dirty="0">
                <a:solidFill>
                  <a:srgbClr val="002060"/>
                </a:solidFill>
              </a:rPr>
              <a:t>:</a:t>
            </a:r>
            <a:endParaRPr lang="en-US" sz="2600" b="1" dirty="0">
              <a:solidFill>
                <a:srgbClr val="002060"/>
              </a:solidFill>
            </a:endParaRPr>
          </a:p>
          <a:p>
            <a:pPr lvl="1"/>
            <a:r>
              <a:rPr lang="en-US" dirty="0"/>
              <a:t>Benign  :    bone  , soft tissue</a:t>
            </a:r>
            <a:endParaRPr lang="en-US" sz="2000" dirty="0"/>
          </a:p>
          <a:p>
            <a:pPr lvl="1"/>
            <a:r>
              <a:rPr lang="en-US" dirty="0"/>
              <a:t>malignant  :  bone  , soft tissue</a:t>
            </a:r>
            <a:endParaRPr lang="en-US" sz="2000" dirty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sz="4000" b="1" dirty="0" smtClean="0">
                <a:solidFill>
                  <a:srgbClr val="002060"/>
                </a:solidFill>
              </a:rPr>
              <a:t>Metastatic </a:t>
            </a:r>
            <a:r>
              <a:rPr lang="en-US" sz="4000" b="1" dirty="0" err="1" smtClean="0">
                <a:solidFill>
                  <a:srgbClr val="002060"/>
                </a:solidFill>
              </a:rPr>
              <a:t>neoplasms</a:t>
            </a:r>
            <a:r>
              <a:rPr lang="en-US" sz="4000" b="1" dirty="0" smtClean="0">
                <a:solidFill>
                  <a:srgbClr val="002060"/>
                </a:solidFill>
              </a:rPr>
              <a:t> to chest wall</a:t>
            </a:r>
            <a:r>
              <a:rPr lang="en-US" sz="3400" dirty="0"/>
              <a:t>:</a:t>
            </a:r>
            <a:r>
              <a:rPr lang="en-US" dirty="0"/>
              <a:t> sarcoma, carcinoma</a:t>
            </a:r>
            <a:endParaRPr lang="en-US" sz="2400" dirty="0"/>
          </a:p>
          <a:p>
            <a:pPr lvl="0"/>
            <a:endParaRPr lang="en-US" dirty="0" smtClean="0"/>
          </a:p>
          <a:p>
            <a:pPr lvl="0"/>
            <a:r>
              <a:rPr lang="en-US" sz="4000" b="1" dirty="0" smtClean="0">
                <a:solidFill>
                  <a:srgbClr val="002060"/>
                </a:solidFill>
              </a:rPr>
              <a:t>Adjacent </a:t>
            </a:r>
            <a:r>
              <a:rPr lang="en-US" sz="4000" b="1" dirty="0" err="1" smtClean="0">
                <a:solidFill>
                  <a:srgbClr val="002060"/>
                </a:solidFill>
              </a:rPr>
              <a:t>neoplasms</a:t>
            </a:r>
            <a:r>
              <a:rPr lang="en-US" sz="4000" b="1" dirty="0" smtClean="0">
                <a:solidFill>
                  <a:srgbClr val="002060"/>
                </a:solidFill>
              </a:rPr>
              <a:t> with local invasion</a:t>
            </a:r>
            <a:r>
              <a:rPr lang="en-US" dirty="0"/>
              <a:t>:   </a:t>
            </a:r>
            <a:r>
              <a:rPr lang="en-US" sz="2300" dirty="0"/>
              <a:t>lung, breast, pleura</a:t>
            </a:r>
            <a:endParaRPr lang="en-US" sz="2600" dirty="0"/>
          </a:p>
          <a:p>
            <a:pPr lvl="0"/>
            <a:endParaRPr lang="en-US" dirty="0" smtClean="0"/>
          </a:p>
          <a:p>
            <a:pPr lvl="0"/>
            <a:r>
              <a:rPr lang="en-US" sz="4000" b="1" dirty="0" smtClean="0">
                <a:solidFill>
                  <a:srgbClr val="002060"/>
                </a:solidFill>
              </a:rPr>
              <a:t>Non-</a:t>
            </a:r>
            <a:r>
              <a:rPr lang="en-US" sz="4000" b="1" dirty="0" err="1" smtClean="0">
                <a:solidFill>
                  <a:srgbClr val="002060"/>
                </a:solidFill>
              </a:rPr>
              <a:t>neoplastic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</a:rPr>
              <a:t>disaease</a:t>
            </a:r>
            <a:r>
              <a:rPr lang="en-US" sz="4000" b="1" dirty="0">
                <a:solidFill>
                  <a:srgbClr val="002060"/>
                </a:solidFill>
              </a:rPr>
              <a:t>:</a:t>
            </a:r>
            <a:r>
              <a:rPr lang="en-US" dirty="0"/>
              <a:t>  </a:t>
            </a:r>
            <a:r>
              <a:rPr lang="en-US" dirty="0" smtClean="0"/>
              <a:t>cyst</a:t>
            </a:r>
            <a:r>
              <a:rPr lang="en-US" dirty="0"/>
              <a:t>, </a:t>
            </a:r>
            <a:r>
              <a:rPr lang="en-US" dirty="0" smtClean="0"/>
              <a:t>inflammation </a:t>
            </a:r>
            <a:r>
              <a:rPr lang="en-US" sz="1300" dirty="0"/>
              <a:t>( TB , Actinomycosis , </a:t>
            </a:r>
            <a:r>
              <a:rPr lang="en-US" sz="1300" dirty="0" err="1"/>
              <a:t>Aspergilosis</a:t>
            </a:r>
            <a:r>
              <a:rPr lang="en-US" sz="1300" dirty="0"/>
              <a:t> ) </a:t>
            </a:r>
          </a:p>
          <a:p>
            <a:pPr lvl="0"/>
            <a:endParaRPr lang="en-US" dirty="0" smtClean="0"/>
          </a:p>
          <a:p>
            <a:pPr lvl="0"/>
            <a:r>
              <a:rPr lang="en-US" sz="4000" b="1" dirty="0" smtClean="0">
                <a:solidFill>
                  <a:srgbClr val="002060"/>
                </a:solidFill>
              </a:rPr>
              <a:t>Others ;</a:t>
            </a:r>
            <a:r>
              <a:rPr lang="en-US" dirty="0"/>
              <a:t> post radiation necrotic chest wall neoplasm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Chest Wall Reconstruction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Ideal  material for chest wall replacement</a:t>
            </a:r>
          </a:p>
          <a:p>
            <a:endParaRPr lang="en-US" dirty="0" smtClean="0"/>
          </a:p>
          <a:p>
            <a:r>
              <a:rPr lang="en-US" dirty="0" smtClean="0"/>
              <a:t>Readily available in operation room</a:t>
            </a:r>
          </a:p>
          <a:p>
            <a:endParaRPr lang="en-US" dirty="0" smtClean="0"/>
          </a:p>
          <a:p>
            <a:r>
              <a:rPr lang="en-US" dirty="0" smtClean="0"/>
              <a:t>Easy to adapt for any contour</a:t>
            </a:r>
          </a:p>
          <a:p>
            <a:endParaRPr lang="en-US" dirty="0" smtClean="0"/>
          </a:p>
          <a:p>
            <a:r>
              <a:rPr lang="en-US" dirty="0" smtClean="0"/>
              <a:t>Durable without erosion</a:t>
            </a:r>
          </a:p>
          <a:p>
            <a:endParaRPr lang="en-US" dirty="0" smtClean="0"/>
          </a:p>
          <a:p>
            <a:r>
              <a:rPr lang="en-US" dirty="0" smtClean="0"/>
              <a:t>Infection resistant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Skeletal reconstruction</a:t>
            </a:r>
            <a:r>
              <a:rPr lang="en-US" sz="2200" b="1" dirty="0" smtClean="0">
                <a:solidFill>
                  <a:srgbClr val="FF0000"/>
                </a:solidFill>
              </a:rPr>
              <a:t>1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5700" b="1" u="sng" dirty="0">
                <a:solidFill>
                  <a:srgbClr val="00B050"/>
                </a:solidFill>
              </a:rPr>
              <a:t>No reconstruction 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US" sz="5100" dirty="0" smtClean="0"/>
              <a:t>Defect </a:t>
            </a:r>
            <a:r>
              <a:rPr lang="en-US" sz="5100" dirty="0"/>
              <a:t>size &lt; 5 cm </a:t>
            </a:r>
            <a:r>
              <a:rPr lang="en-US" dirty="0"/>
              <a:t>in greatest diameter in any location</a:t>
            </a:r>
          </a:p>
          <a:p>
            <a:pPr lvl="0"/>
            <a:endParaRPr lang="en-US" dirty="0" smtClean="0"/>
          </a:p>
          <a:p>
            <a:pPr lvl="0"/>
            <a:r>
              <a:rPr lang="en-US" sz="4600" dirty="0" smtClean="0"/>
              <a:t>High </a:t>
            </a:r>
            <a:r>
              <a:rPr lang="en-US" sz="4600" dirty="0"/>
              <a:t>posterior defects less than 10cm </a:t>
            </a:r>
            <a:r>
              <a:rPr lang="en-US" dirty="0"/>
              <a:t>because overlying scapula provide support however, if the defect is located near the tip of the scapula, it should be closed. </a:t>
            </a:r>
          </a:p>
          <a:p>
            <a:pPr lvl="0"/>
            <a:endParaRPr lang="en-US" dirty="0" smtClean="0"/>
          </a:p>
          <a:p>
            <a:pPr lvl="0"/>
            <a:r>
              <a:rPr lang="en-US" sz="5100" dirty="0" smtClean="0"/>
              <a:t>Skeletal </a:t>
            </a:r>
            <a:r>
              <a:rPr lang="en-US" sz="5100" dirty="0"/>
              <a:t>resection in patient who previously irradiated </a:t>
            </a:r>
            <a:r>
              <a:rPr lang="en-US" dirty="0"/>
              <a:t>may not require skeletal reconstruction since the lung is </a:t>
            </a:r>
            <a:r>
              <a:rPr lang="en-US" dirty="0" err="1"/>
              <a:t>frequenly</a:t>
            </a:r>
            <a:r>
              <a:rPr lang="en-US" dirty="0"/>
              <a:t> adherent to the parietal pleura and </a:t>
            </a:r>
            <a:r>
              <a:rPr lang="en-US" dirty="0" err="1"/>
              <a:t>pnumothorax</a:t>
            </a:r>
            <a:r>
              <a:rPr lang="en-US" dirty="0"/>
              <a:t> unlikely to occur 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Skeletal reconstruction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600" b="1" u="sng" dirty="0" smtClean="0">
                <a:solidFill>
                  <a:srgbClr val="00B050"/>
                </a:solidFill>
              </a:rPr>
              <a:t>All other defects should be reconstructed by  : </a:t>
            </a:r>
            <a:endParaRPr lang="en-US" sz="4600" dirty="0" smtClean="0">
              <a:solidFill>
                <a:srgbClr val="00B050"/>
              </a:solidFill>
            </a:endParaRPr>
          </a:p>
          <a:p>
            <a:r>
              <a:rPr lang="fr-FR" b="1" dirty="0" err="1" smtClean="0"/>
              <a:t>Autogenous</a:t>
            </a:r>
            <a:r>
              <a:rPr lang="fr-FR" b="1" dirty="0" smtClean="0"/>
              <a:t> tissues </a:t>
            </a:r>
            <a:endParaRPr lang="en-US" dirty="0" smtClean="0"/>
          </a:p>
          <a:p>
            <a:pPr lvl="1"/>
            <a:r>
              <a:rPr lang="fr-FR" dirty="0" smtClean="0"/>
              <a:t>Fascia </a:t>
            </a:r>
            <a:r>
              <a:rPr lang="fr-FR" dirty="0" err="1" smtClean="0"/>
              <a:t>lata</a:t>
            </a:r>
            <a:r>
              <a:rPr lang="fr-FR" dirty="0" smtClean="0"/>
              <a:t> </a:t>
            </a:r>
            <a:endParaRPr lang="en-US" dirty="0" smtClean="0"/>
          </a:p>
          <a:p>
            <a:pPr lvl="1"/>
            <a:r>
              <a:rPr lang="fr-FR" dirty="0" err="1" smtClean="0"/>
              <a:t>Ribs</a:t>
            </a:r>
            <a:endParaRPr lang="en-US" dirty="0" smtClean="0"/>
          </a:p>
          <a:p>
            <a:pPr lvl="1"/>
            <a:r>
              <a:rPr lang="fr-FR" dirty="0" err="1" smtClean="0"/>
              <a:t>Myocutanous</a:t>
            </a:r>
            <a:r>
              <a:rPr lang="fr-FR" dirty="0" smtClean="0"/>
              <a:t> </a:t>
            </a:r>
            <a:r>
              <a:rPr lang="fr-FR" dirty="0" err="1" smtClean="0"/>
              <a:t>flap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Prosthetic material </a:t>
            </a:r>
            <a:endParaRPr lang="en-US" dirty="0" smtClean="0"/>
          </a:p>
          <a:p>
            <a:pPr lvl="1"/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PTFE patch</a:t>
            </a:r>
          </a:p>
          <a:p>
            <a:pPr lvl="1"/>
            <a:r>
              <a:rPr lang="en-US" dirty="0" smtClean="0"/>
              <a:t>Metals</a:t>
            </a:r>
          </a:p>
          <a:p>
            <a:pPr lvl="1"/>
            <a:r>
              <a:rPr lang="en-US" dirty="0" smtClean="0"/>
              <a:t>Mesh impregnated with </a:t>
            </a:r>
            <a:r>
              <a:rPr lang="en-US" dirty="0" err="1" smtClean="0"/>
              <a:t>methylmethacrylate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Skeletal reconstruction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300" dirty="0" smtClean="0">
                <a:solidFill>
                  <a:srgbClr val="002060"/>
                </a:solidFill>
              </a:rPr>
              <a:t>If the wound is contaminated from previous radiation necrosis or necrotic neoplasm :</a:t>
            </a:r>
          </a:p>
          <a:p>
            <a:pPr>
              <a:buNone/>
            </a:pPr>
            <a:r>
              <a:rPr lang="en-US" sz="4300" dirty="0" smtClean="0"/>
              <a:t>   Reconstruction with prosthetic  material is not advised  , </a:t>
            </a:r>
            <a:r>
              <a:rPr lang="en-US" sz="4300" dirty="0" err="1" smtClean="0"/>
              <a:t>myocutanous</a:t>
            </a:r>
            <a:r>
              <a:rPr lang="en-US" sz="4300" dirty="0" smtClean="0"/>
              <a:t> flap is preferred </a:t>
            </a:r>
          </a:p>
          <a:p>
            <a:pPr>
              <a:buNone/>
            </a:pPr>
            <a:r>
              <a:rPr lang="en-US" sz="43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Soft </a:t>
            </a:r>
            <a:r>
              <a:rPr lang="en-US" b="1" dirty="0">
                <a:solidFill>
                  <a:srgbClr val="FF0000"/>
                </a:solidFill>
              </a:rPr>
              <a:t>tissue reconstruction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Muscle </a:t>
            </a:r>
            <a:r>
              <a:rPr lang="en-US" b="1" dirty="0">
                <a:solidFill>
                  <a:srgbClr val="0070C0"/>
                </a:solidFill>
              </a:rPr>
              <a:t>alone</a:t>
            </a:r>
            <a:endParaRPr lang="en-US" dirty="0">
              <a:solidFill>
                <a:srgbClr val="0070C0"/>
              </a:solidFill>
            </a:endParaRP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Myocutaneous</a:t>
            </a:r>
            <a:r>
              <a:rPr lang="en-US" b="1" dirty="0" smtClean="0">
                <a:solidFill>
                  <a:srgbClr val="0070C0"/>
                </a:solidFill>
              </a:rPr>
              <a:t> flaps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Latissimus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r>
              <a:rPr lang="en-US" dirty="0" smtClean="0"/>
              <a:t> - </a:t>
            </a:r>
            <a:r>
              <a:rPr lang="en-US" dirty="0" err="1" smtClean="0"/>
              <a:t>Thoracodorsal</a:t>
            </a:r>
            <a:r>
              <a:rPr lang="en-US" dirty="0" smtClean="0"/>
              <a:t> artery  </a:t>
            </a:r>
            <a:br>
              <a:rPr lang="en-US" dirty="0" smtClean="0"/>
            </a:br>
            <a:r>
              <a:rPr lang="en-US" dirty="0" smtClean="0"/>
              <a:t>ii) </a:t>
            </a:r>
            <a:r>
              <a:rPr lang="en-US" dirty="0" err="1" smtClean="0"/>
              <a:t>Pectoralis</a:t>
            </a:r>
            <a:r>
              <a:rPr lang="en-US" dirty="0" smtClean="0"/>
              <a:t> major - Pectoral branch of </a:t>
            </a:r>
            <a:r>
              <a:rPr lang="en-US" dirty="0" err="1" smtClean="0"/>
              <a:t>thoracoacromial</a:t>
            </a:r>
            <a:r>
              <a:rPr lang="en-US" dirty="0" smtClean="0"/>
              <a:t>, internal mammary, lateral thoracic arteries  </a:t>
            </a:r>
            <a:br>
              <a:rPr lang="en-US" dirty="0" smtClean="0"/>
            </a:br>
            <a:r>
              <a:rPr lang="en-US" dirty="0" smtClean="0"/>
              <a:t>iii) Rectus </a:t>
            </a:r>
            <a:r>
              <a:rPr lang="en-US" dirty="0" err="1" smtClean="0"/>
              <a:t>abdominus</a:t>
            </a:r>
            <a:r>
              <a:rPr lang="en-US" dirty="0" smtClean="0"/>
              <a:t> - Superior and inferior </a:t>
            </a:r>
            <a:r>
              <a:rPr lang="en-US" dirty="0" err="1" smtClean="0"/>
              <a:t>epigastric</a:t>
            </a:r>
            <a:r>
              <a:rPr lang="en-US" dirty="0" smtClean="0"/>
              <a:t> arteries  </a:t>
            </a:r>
            <a:br>
              <a:rPr lang="en-US" dirty="0" smtClean="0"/>
            </a:br>
            <a:r>
              <a:rPr lang="en-US" dirty="0" smtClean="0"/>
              <a:t>d) Free flaps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Omentum</a:t>
            </a: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    Reserved </a:t>
            </a:r>
            <a:r>
              <a:rPr lang="en-US" dirty="0"/>
              <a:t>for partial thickness reconstruction or back up procedure when muscle either not available or failed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1-A </a:t>
            </a:r>
            <a:r>
              <a:rPr lang="en-US" b="1" dirty="0">
                <a:solidFill>
                  <a:srgbClr val="FF0000"/>
                </a:solidFill>
              </a:rPr>
              <a:t>Benign Rib Tumors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b="1" u="sng" dirty="0" err="1" smtClean="0">
                <a:solidFill>
                  <a:srgbClr val="7030A0"/>
                </a:solidFill>
              </a:rPr>
              <a:t>Osteochondroma</a:t>
            </a:r>
            <a:r>
              <a:rPr lang="en-US" sz="4600" b="1" u="sng" dirty="0" smtClean="0">
                <a:solidFill>
                  <a:srgbClr val="7030A0"/>
                </a:solidFill>
              </a:rPr>
              <a:t> </a:t>
            </a:r>
            <a:endParaRPr lang="en-US" sz="4600" dirty="0">
              <a:solidFill>
                <a:srgbClr val="7030A0"/>
              </a:solidFill>
            </a:endParaRPr>
          </a:p>
          <a:p>
            <a:pPr lvl="0"/>
            <a:r>
              <a:rPr lang="en-US" dirty="0"/>
              <a:t>It is the </a:t>
            </a:r>
            <a:r>
              <a:rPr lang="en-US" i="1" dirty="0"/>
              <a:t>most common benign bone Tumor</a:t>
            </a:r>
            <a:r>
              <a:rPr lang="en-US" dirty="0"/>
              <a:t> (50% of benign rib tumors).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arises from the </a:t>
            </a:r>
            <a:r>
              <a:rPr lang="en-US" dirty="0" err="1"/>
              <a:t>metaphyseal</a:t>
            </a:r>
            <a:r>
              <a:rPr lang="en-US" dirty="0"/>
              <a:t> region of   the rib and present as a stalked       bony protuberance with a cartilaginous cap.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Radiologically  </a:t>
            </a:r>
            <a:r>
              <a:rPr lang="en-US" dirty="0"/>
              <a:t>Calcification at the periphery and within the tumor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Osteochondroma</a:t>
            </a:r>
            <a:r>
              <a:rPr lang="en-US" dirty="0" smtClean="0"/>
              <a:t> </a:t>
            </a:r>
            <a:r>
              <a:rPr lang="en-US" dirty="0"/>
              <a:t>always present as a painless mass in young males (Male: Female = 3:1)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Onset </a:t>
            </a:r>
            <a:r>
              <a:rPr lang="en-US" dirty="0"/>
              <a:t>of pain may indicate malignant degeneration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Treatment</a:t>
            </a:r>
            <a:r>
              <a:rPr lang="en-US" dirty="0"/>
              <a:t>: resection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Benign Rib Tumors 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4100" b="1" u="sng" dirty="0" smtClean="0"/>
          </a:p>
          <a:p>
            <a:pPr>
              <a:buNone/>
            </a:pPr>
            <a:r>
              <a:rPr lang="en-US" sz="4100" b="1" u="sng" dirty="0" err="1" smtClean="0">
                <a:solidFill>
                  <a:srgbClr val="7030A0"/>
                </a:solidFill>
              </a:rPr>
              <a:t>Chondroma</a:t>
            </a:r>
            <a:r>
              <a:rPr lang="en-US" sz="4100" b="1" u="sng" dirty="0" smtClean="0"/>
              <a:t> </a:t>
            </a:r>
            <a:endParaRPr lang="en-US" sz="4100" b="1" u="sng" dirty="0"/>
          </a:p>
          <a:p>
            <a:pPr lvl="0"/>
            <a:r>
              <a:rPr lang="en-US" dirty="0"/>
              <a:t>15 %  of </a:t>
            </a:r>
            <a:r>
              <a:rPr lang="en-US" dirty="0" err="1"/>
              <a:t>bebign</a:t>
            </a:r>
            <a:r>
              <a:rPr lang="en-US" dirty="0"/>
              <a:t> neoplasm of rib cage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 </a:t>
            </a:r>
            <a:r>
              <a:rPr lang="en-US" dirty="0"/>
              <a:t>and F  equally affected , occur at any age  ,</a:t>
            </a:r>
            <a:r>
              <a:rPr lang="en-US" dirty="0" err="1"/>
              <a:t>Lobulated</a:t>
            </a:r>
            <a:r>
              <a:rPr lang="en-US" dirty="0"/>
              <a:t> mass.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occurs </a:t>
            </a:r>
            <a:r>
              <a:rPr lang="en-US" dirty="0" err="1"/>
              <a:t>anteriorly</a:t>
            </a:r>
            <a:r>
              <a:rPr lang="en-US" dirty="0"/>
              <a:t> at </a:t>
            </a:r>
            <a:r>
              <a:rPr lang="en-US" dirty="0" err="1"/>
              <a:t>costochondral</a:t>
            </a:r>
            <a:r>
              <a:rPr lang="en-US" dirty="0"/>
              <a:t>  junction.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radiographically</a:t>
            </a:r>
            <a:r>
              <a:rPr lang="en-US" dirty="0" smtClean="0"/>
              <a:t> </a:t>
            </a:r>
            <a:r>
              <a:rPr lang="en-US" dirty="0"/>
              <a:t>© It presents thinning of the cortex    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Differentiation </a:t>
            </a:r>
            <a:r>
              <a:rPr lang="en-US" dirty="0"/>
              <a:t>of  </a:t>
            </a:r>
            <a:r>
              <a:rPr lang="en-US" dirty="0" err="1"/>
              <a:t>chondroma</a:t>
            </a:r>
            <a:r>
              <a:rPr lang="en-US" dirty="0"/>
              <a:t> and  </a:t>
            </a:r>
            <a:r>
              <a:rPr lang="en-US" dirty="0" err="1"/>
              <a:t>chondrosarcoma</a:t>
            </a:r>
            <a:r>
              <a:rPr lang="en-US" dirty="0"/>
              <a:t> is difficult or impossible on clinical and radiographic examination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should be treated as malignancy. 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Benign Rib Tumors 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u="sng" dirty="0"/>
              <a:t> </a:t>
            </a:r>
            <a:r>
              <a:rPr lang="en-US" sz="3800" b="1" u="sng" dirty="0">
                <a:solidFill>
                  <a:srgbClr val="7030A0"/>
                </a:solidFill>
              </a:rPr>
              <a:t>Fibrous dysplasia</a:t>
            </a:r>
          </a:p>
          <a:p>
            <a:pPr lvl="0"/>
            <a:r>
              <a:rPr lang="en-US" dirty="0"/>
              <a:t>It is a lesion with  fibrous replacement of </a:t>
            </a:r>
            <a:r>
              <a:rPr lang="en-US" dirty="0" err="1"/>
              <a:t>medullay</a:t>
            </a:r>
            <a:r>
              <a:rPr lang="en-US" dirty="0"/>
              <a:t> cavity of the rib.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Albright’s </a:t>
            </a:r>
            <a:r>
              <a:rPr lang="en-US" dirty="0"/>
              <a:t>syndrome( multiple bone  cysts, skin pigmentation and precocious  sex maturity in girls ) should be suspected if  multiple lesions occurs.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Treatment </a:t>
            </a:r>
            <a:r>
              <a:rPr lang="en-US" dirty="0"/>
              <a:t>should be conservative.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Many </a:t>
            </a:r>
            <a:r>
              <a:rPr lang="en-US" dirty="0"/>
              <a:t>lesions stop growing at puberty.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Resection </a:t>
            </a:r>
            <a:r>
              <a:rPr lang="en-US" dirty="0"/>
              <a:t>is indicated if pain and  enlarging lesions occurs.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Benign Rib Tumors……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100" b="1" u="sng" dirty="0" err="1">
                <a:solidFill>
                  <a:srgbClr val="7030A0"/>
                </a:solidFill>
              </a:rPr>
              <a:t>Eosinophilic</a:t>
            </a:r>
            <a:r>
              <a:rPr lang="en-US" sz="4100" b="1" u="sng" dirty="0">
                <a:solidFill>
                  <a:srgbClr val="7030A0"/>
                </a:solidFill>
              </a:rPr>
              <a:t> granuloma</a:t>
            </a:r>
          </a:p>
          <a:p>
            <a:pPr lvl="0"/>
            <a:r>
              <a:rPr lang="en-US" dirty="0"/>
              <a:t>It is not a true  neoplasm.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may be a part of </a:t>
            </a:r>
            <a:r>
              <a:rPr lang="en-US" dirty="0" err="1"/>
              <a:t>Histiocytosis</a:t>
            </a:r>
            <a:r>
              <a:rPr lang="en-US" dirty="0"/>
              <a:t> X or </a:t>
            </a:r>
            <a:r>
              <a:rPr lang="en-US" dirty="0" err="1"/>
              <a:t>eosinophilic</a:t>
            </a:r>
            <a:r>
              <a:rPr lang="en-US" dirty="0"/>
              <a:t> granuloma of lung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Multiple </a:t>
            </a:r>
            <a:r>
              <a:rPr lang="en-US" dirty="0"/>
              <a:t>lesions of rib are common.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It’s </a:t>
            </a:r>
            <a:r>
              <a:rPr lang="en-US" dirty="0"/>
              <a:t>associated with pain &amp; localized tenderness.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Pathologic </a:t>
            </a:r>
            <a:r>
              <a:rPr lang="en-US" dirty="0"/>
              <a:t>fracture can developed.</a:t>
            </a:r>
          </a:p>
          <a:p>
            <a:pPr lvl="0"/>
            <a:endParaRPr lang="en-US" u="sng" dirty="0" smtClean="0"/>
          </a:p>
          <a:p>
            <a:pPr lvl="0"/>
            <a:r>
              <a:rPr lang="en-US" u="sng" dirty="0" smtClean="0"/>
              <a:t>Chest </a:t>
            </a:r>
            <a:r>
              <a:rPr lang="en-US" u="sng" dirty="0"/>
              <a:t>x-rays</a:t>
            </a:r>
            <a:r>
              <a:rPr lang="en-US" dirty="0"/>
              <a:t> : punched-out </a:t>
            </a:r>
            <a:r>
              <a:rPr lang="en-US" dirty="0" err="1"/>
              <a:t>osteolytic</a:t>
            </a:r>
            <a:r>
              <a:rPr lang="en-US" dirty="0"/>
              <a:t> lesion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Microscopic</a:t>
            </a:r>
            <a:r>
              <a:rPr lang="en-US" dirty="0"/>
              <a:t>: consists of chronic granuloma.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Treatment  </a:t>
            </a:r>
            <a:r>
              <a:rPr lang="en-US" dirty="0"/>
              <a:t>;  </a:t>
            </a:r>
            <a:r>
              <a:rPr lang="en-US" u="sng" dirty="0"/>
              <a:t>Solitary lesion</a:t>
            </a:r>
            <a:r>
              <a:rPr lang="en-US" dirty="0"/>
              <a:t> : excision  ,  </a:t>
            </a:r>
            <a:r>
              <a:rPr lang="en-US" u="sng" dirty="0"/>
              <a:t>Multiple lesions</a:t>
            </a:r>
            <a:r>
              <a:rPr lang="en-US" dirty="0"/>
              <a:t> : radiotherapy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1-B Benign Soft Tissue Tumor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7150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800" b="1" u="sng" dirty="0" err="1">
                <a:solidFill>
                  <a:schemeClr val="accent3">
                    <a:lumMod val="75000"/>
                  </a:schemeClr>
                </a:solidFill>
              </a:rPr>
              <a:t>Desmoid</a:t>
            </a:r>
            <a:r>
              <a:rPr lang="en-US" sz="5800" b="1" u="sng" dirty="0"/>
              <a:t> </a:t>
            </a:r>
            <a:endParaRPr lang="en-US" sz="5800" dirty="0"/>
          </a:p>
          <a:p>
            <a:pPr lvl="0"/>
            <a:r>
              <a:rPr lang="en-US" dirty="0"/>
              <a:t>40 % of all </a:t>
            </a:r>
            <a:r>
              <a:rPr lang="en-US" dirty="0" err="1"/>
              <a:t>demoids</a:t>
            </a:r>
            <a:r>
              <a:rPr lang="en-US" dirty="0"/>
              <a:t> occur in the chest wall   and the shoulder.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Encapsulation </a:t>
            </a:r>
            <a:r>
              <a:rPr lang="en-US" dirty="0"/>
              <a:t>of vessels and brachial plexus in arms and neck is common.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tumor may extend into the pleural cavity and displace mediastinal structure.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Desmoid</a:t>
            </a:r>
            <a:r>
              <a:rPr lang="en-US" dirty="0" smtClean="0"/>
              <a:t> </a:t>
            </a:r>
            <a:r>
              <a:rPr lang="en-US" dirty="0"/>
              <a:t>is most common in people of between puberty and 40 years of age.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Men </a:t>
            </a:r>
            <a:r>
              <a:rPr lang="en-US" dirty="0"/>
              <a:t>and women was affected equally.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tumor originates in muscle  and fascia.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tumor must be treated with wide excision, Recurrence may occur if        inadequate excision.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Tumors </a:t>
            </a:r>
            <a:r>
              <a:rPr lang="en-US" dirty="0"/>
              <a:t>are a form of benign </a:t>
            </a:r>
            <a:r>
              <a:rPr lang="en-US" dirty="0" err="1"/>
              <a:t>fibromatosis</a:t>
            </a:r>
            <a:r>
              <a:rPr lang="en-US" dirty="0"/>
              <a:t> or low-grade </a:t>
            </a:r>
            <a:r>
              <a:rPr lang="en-US" dirty="0" err="1"/>
              <a:t>fibrosarcoma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Additional </a:t>
            </a:r>
            <a:r>
              <a:rPr lang="en-US" dirty="0"/>
              <a:t>radiotherapy (external beam or </a:t>
            </a:r>
            <a:r>
              <a:rPr lang="en-US" dirty="0" err="1"/>
              <a:t>brachytherapy</a:t>
            </a:r>
            <a:r>
              <a:rPr lang="en-US" dirty="0"/>
              <a:t>) after resection is recommended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6600" b="1" u="sng" dirty="0" smtClean="0">
                <a:solidFill>
                  <a:srgbClr val="0070C0"/>
                </a:solidFill>
              </a:rPr>
              <a:t>Benign </a:t>
            </a:r>
            <a:r>
              <a:rPr lang="en-US" sz="6600" b="1" i="1" u="sng" dirty="0">
                <a:solidFill>
                  <a:srgbClr val="0070C0"/>
                </a:solidFill>
              </a:rPr>
              <a:t>rib</a:t>
            </a:r>
            <a:r>
              <a:rPr lang="en-US" sz="6600" b="1" u="sng" dirty="0">
                <a:solidFill>
                  <a:srgbClr val="0070C0"/>
                </a:solidFill>
              </a:rPr>
              <a:t> tumors</a:t>
            </a:r>
            <a:endParaRPr lang="en-US" sz="6600" dirty="0">
              <a:solidFill>
                <a:srgbClr val="0070C0"/>
              </a:solidFill>
            </a:endParaRPr>
          </a:p>
          <a:p>
            <a:r>
              <a:rPr lang="en-US" sz="6600" dirty="0" err="1" smtClean="0"/>
              <a:t>Osteochondroma</a:t>
            </a:r>
            <a:endParaRPr lang="en-US" sz="6600" dirty="0"/>
          </a:p>
          <a:p>
            <a:r>
              <a:rPr lang="en-US" sz="6600" dirty="0" err="1" smtClean="0"/>
              <a:t>Chondroma</a:t>
            </a:r>
            <a:endParaRPr lang="en-US" sz="6600" dirty="0"/>
          </a:p>
          <a:p>
            <a:r>
              <a:rPr lang="en-US" sz="6600" dirty="0" smtClean="0"/>
              <a:t>Fibrous </a:t>
            </a:r>
            <a:r>
              <a:rPr lang="en-US" sz="6600" dirty="0"/>
              <a:t>dysplasia</a:t>
            </a:r>
          </a:p>
          <a:p>
            <a:pPr>
              <a:buNone/>
            </a:pP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2-A </a:t>
            </a:r>
            <a:r>
              <a:rPr lang="en-US" b="1" dirty="0">
                <a:solidFill>
                  <a:srgbClr val="FF0000"/>
                </a:solidFill>
              </a:rPr>
              <a:t>Malignant Rib Tumors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Myeloma</a:t>
            </a:r>
            <a:endParaRPr lang="en-US" sz="44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(1) It is the most common malignant rib   tumor.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smtClean="0"/>
              <a:t>Most </a:t>
            </a:r>
            <a:r>
              <a:rPr lang="en-US" dirty="0"/>
              <a:t>myelomas involving chest wall are systemic myeloma.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(3) Most myeloma occurs in people of 40-60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(4) </a:t>
            </a:r>
            <a:r>
              <a:rPr lang="en-US" dirty="0" err="1"/>
              <a:t>radiographically</a:t>
            </a:r>
            <a:r>
              <a:rPr lang="en-US" dirty="0"/>
              <a:t>. Punched-out lesion with cortical thinning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(5) Pathologic fracture is common.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(6) Local excision is for diagnosis.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7) Radiation is for a solitary lesion and both radiation and chemotherapy for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multiple </a:t>
            </a:r>
            <a:r>
              <a:rPr lang="en-US" dirty="0"/>
              <a:t>lesion.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8) 5-year survival is 20 %.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2-A Malignant Rib Tumors</a:t>
            </a:r>
            <a:r>
              <a:rPr lang="en-US" b="1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900" b="1" dirty="0" err="1">
                <a:solidFill>
                  <a:srgbClr val="C00000"/>
                </a:solidFill>
              </a:rPr>
              <a:t>Chondrosarcoma</a:t>
            </a:r>
            <a:r>
              <a:rPr lang="en-US" sz="5900" b="1" dirty="0">
                <a:solidFill>
                  <a:srgbClr val="C00000"/>
                </a:solidFill>
              </a:rPr>
              <a:t> </a:t>
            </a:r>
            <a:endParaRPr lang="en-US" sz="5900" dirty="0">
              <a:solidFill>
                <a:srgbClr val="C00000"/>
              </a:solidFill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30 </a:t>
            </a:r>
            <a:r>
              <a:rPr lang="en-US" dirty="0"/>
              <a:t>% of all primary malignant rib tumors 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almost a tumor of the anterior chest  wall.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Most </a:t>
            </a:r>
            <a:r>
              <a:rPr lang="en-US" dirty="0" err="1"/>
              <a:t>chondrosarcoma</a:t>
            </a:r>
            <a:r>
              <a:rPr lang="en-US" dirty="0"/>
              <a:t> occurs in people  of 30-40 years and male.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All </a:t>
            </a:r>
            <a:r>
              <a:rPr lang="en-US" dirty="0"/>
              <a:t>tumors from costal cartilages should be considered malignant.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Pathological </a:t>
            </a:r>
            <a:r>
              <a:rPr lang="en-US" dirty="0"/>
              <a:t>fracture is uncommon.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Chest </a:t>
            </a:r>
            <a:r>
              <a:rPr lang="en-US" dirty="0"/>
              <a:t>wall </a:t>
            </a:r>
            <a:r>
              <a:rPr lang="en-US" dirty="0" err="1"/>
              <a:t>chondrosarcoma</a:t>
            </a:r>
            <a:r>
              <a:rPr lang="en-US" dirty="0"/>
              <a:t> grows slowly and metastases occur late if it is left.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Association </a:t>
            </a:r>
            <a:r>
              <a:rPr lang="en-US" dirty="0"/>
              <a:t>between trauma and </a:t>
            </a:r>
            <a:r>
              <a:rPr lang="en-US" dirty="0" err="1"/>
              <a:t>chondrosarcoma</a:t>
            </a:r>
            <a:r>
              <a:rPr lang="en-US" dirty="0"/>
              <a:t>  suggested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Excisional </a:t>
            </a:r>
            <a:r>
              <a:rPr lang="en-US" dirty="0"/>
              <a:t>biopsy is indicated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2-A Malignant Rib Tumors….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7400" b="1" dirty="0" err="1">
                <a:solidFill>
                  <a:srgbClr val="C00000"/>
                </a:solidFill>
              </a:rPr>
              <a:t>Osteogenic</a:t>
            </a:r>
            <a:r>
              <a:rPr lang="en-US" sz="7400" b="1" dirty="0">
                <a:solidFill>
                  <a:srgbClr val="C00000"/>
                </a:solidFill>
              </a:rPr>
              <a:t> sarcoma</a:t>
            </a:r>
            <a:endParaRPr lang="en-US" sz="7400" dirty="0">
              <a:solidFill>
                <a:srgbClr val="C00000"/>
              </a:solidFill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Incidence</a:t>
            </a:r>
            <a:r>
              <a:rPr lang="en-US" dirty="0"/>
              <a:t>: 10-15 % of malignant tumors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more malignant and less common than </a:t>
            </a:r>
            <a:r>
              <a:rPr lang="en-US" dirty="0" err="1"/>
              <a:t>chondrosarcoma</a:t>
            </a:r>
            <a:r>
              <a:rPr lang="en-US" dirty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Presentation </a:t>
            </a:r>
            <a:r>
              <a:rPr lang="en-US" dirty="0"/>
              <a:t>rapidly enlarging painful firm mass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First </a:t>
            </a:r>
            <a:r>
              <a:rPr lang="en-US" dirty="0"/>
              <a:t>metastasis to the lung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Radiology </a:t>
            </a:r>
            <a:r>
              <a:rPr lang="en-US" dirty="0"/>
              <a:t>sun burst appearance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more common in teenagers and   young adults.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male is more common than the female.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Serum </a:t>
            </a:r>
            <a:r>
              <a:rPr lang="en-US" dirty="0"/>
              <a:t>ALP is frequently elevated.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Pathologic </a:t>
            </a:r>
            <a:r>
              <a:rPr lang="en-US" dirty="0"/>
              <a:t>fracture is rare.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treatment is wide excision± chemo ± radiotherapy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en-US" dirty="0"/>
              <a:t>5-year survival is 20%.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2-A Malignant Rib Tumors….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100" b="1" dirty="0">
                <a:solidFill>
                  <a:srgbClr val="C00000"/>
                </a:solidFill>
              </a:rPr>
              <a:t>Ewing’s sarcoma</a:t>
            </a:r>
            <a:endParaRPr lang="en-US" sz="5100" dirty="0">
              <a:solidFill>
                <a:srgbClr val="C00000"/>
              </a:solidFill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Ewing’s </a:t>
            </a:r>
            <a:r>
              <a:rPr lang="en-US" dirty="0"/>
              <a:t>sarcoma is (5-10 %)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frequently occurs in children &amp; young man, 2/3 patients is </a:t>
            </a:r>
            <a:endParaRPr lang="en-US" dirty="0" smtClean="0"/>
          </a:p>
          <a:p>
            <a:pPr lvl="0"/>
            <a:r>
              <a:rPr lang="en-US" dirty="0" smtClean="0"/>
              <a:t>younger </a:t>
            </a:r>
            <a:r>
              <a:rPr lang="en-US" dirty="0"/>
              <a:t>than 20 years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Male</a:t>
            </a:r>
            <a:r>
              <a:rPr lang="en-US" dirty="0"/>
              <a:t>: Female = 2:1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Intermittent </a:t>
            </a:r>
            <a:r>
              <a:rPr lang="en-US" dirty="0"/>
              <a:t>pain &amp; inflammatory response with fever and </a:t>
            </a:r>
            <a:r>
              <a:rPr lang="en-US" dirty="0" err="1"/>
              <a:t>leukocytosis</a:t>
            </a:r>
            <a:r>
              <a:rPr lang="en-US" dirty="0"/>
              <a:t> may be found.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Chest </a:t>
            </a:r>
            <a:r>
              <a:rPr lang="en-US" dirty="0"/>
              <a:t>x-rays: Onion peel appearance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Metastasis </a:t>
            </a:r>
            <a:r>
              <a:rPr lang="en-US" dirty="0"/>
              <a:t>is common (Lung, CNS).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Radiation </a:t>
            </a:r>
            <a:r>
              <a:rPr lang="en-US" dirty="0"/>
              <a:t>is the treatment of choice and  Multimodality therapy is also used.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2-B Malignant Soft Tissue Tumors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5100" b="1" dirty="0">
                <a:solidFill>
                  <a:srgbClr val="C00000"/>
                </a:solidFill>
              </a:rPr>
              <a:t>Malignant </a:t>
            </a:r>
            <a:r>
              <a:rPr lang="fr-FR" sz="5100" b="1" dirty="0" err="1">
                <a:solidFill>
                  <a:srgbClr val="C00000"/>
                </a:solidFill>
              </a:rPr>
              <a:t>Fibrous</a:t>
            </a:r>
            <a:r>
              <a:rPr lang="fr-FR" sz="5100" b="1" dirty="0">
                <a:solidFill>
                  <a:srgbClr val="C00000"/>
                </a:solidFill>
              </a:rPr>
              <a:t> </a:t>
            </a:r>
            <a:r>
              <a:rPr lang="fr-FR" sz="5100" b="1" dirty="0" err="1">
                <a:solidFill>
                  <a:srgbClr val="C00000"/>
                </a:solidFill>
              </a:rPr>
              <a:t>Histiocytoma</a:t>
            </a:r>
            <a:r>
              <a:rPr lang="fr-FR" sz="5100" dirty="0">
                <a:solidFill>
                  <a:srgbClr val="C00000"/>
                </a:solidFill>
              </a:rPr>
              <a:t> </a:t>
            </a:r>
            <a:endParaRPr lang="en-US" sz="5100" dirty="0">
              <a:solidFill>
                <a:srgbClr val="C00000"/>
              </a:solidFill>
            </a:endParaRP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the most common primary chest wall tumor that the thoracic surgeon was asked.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Painless </a:t>
            </a:r>
            <a:r>
              <a:rPr lang="en-US" dirty="0"/>
              <a:t>slowly growing mass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Systemic </a:t>
            </a:r>
            <a:r>
              <a:rPr lang="en-US" dirty="0"/>
              <a:t>symptoms sometimes present ..fever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Some </a:t>
            </a:r>
            <a:r>
              <a:rPr lang="en-US" dirty="0"/>
              <a:t>of them may be radiation induced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Lobulated</a:t>
            </a:r>
            <a:r>
              <a:rPr lang="en-US" dirty="0" smtClean="0"/>
              <a:t> </a:t>
            </a:r>
            <a:r>
              <a:rPr lang="en-US" dirty="0"/>
              <a:t>and spread along the facial planes  which account for high recurrence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most common in people of 50-70  years of age. 2/3 of patients are male.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tumor was unresponsive to radiation and  chemotherapy, so wide resection is the choice.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5-year </a:t>
            </a:r>
            <a:r>
              <a:rPr lang="en-US" dirty="0"/>
              <a:t>survival is 38 %.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715304" cy="58259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2-B Malignant Soft Tissue Tumors….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err="1">
                <a:solidFill>
                  <a:srgbClr val="C00000"/>
                </a:solidFill>
              </a:rPr>
              <a:t>Rhabdomyosarcoma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the second most common malignant soft tissue tumor.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Rapidly </a:t>
            </a:r>
            <a:r>
              <a:rPr lang="en-US" dirty="0"/>
              <a:t>enlarging mass deep in muscles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is most common in children and young adults.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tumor is neither painful nor tender,   despite rapid growth.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Wide </a:t>
            </a:r>
            <a:r>
              <a:rPr lang="en-US" dirty="0"/>
              <a:t>excision with postoperative chemotherapy and radiotherapy results in 5-year survival of 70%. 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5403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2-B Malignant Soft Tissue Tumors…..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40108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err="1">
                <a:solidFill>
                  <a:srgbClr val="C00000"/>
                </a:solidFill>
              </a:rPr>
              <a:t>Liposarcoma</a:t>
            </a:r>
            <a:r>
              <a:rPr lang="en-US" b="1" dirty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  (1) It is common in people of 40-60   years of age.</a:t>
            </a:r>
          </a:p>
          <a:p>
            <a:pPr>
              <a:buNone/>
            </a:pPr>
            <a:r>
              <a:rPr lang="en-US" dirty="0"/>
              <a:t>  (2) Most patients are men. </a:t>
            </a:r>
          </a:p>
          <a:p>
            <a:pPr>
              <a:buNone/>
            </a:pPr>
            <a:r>
              <a:rPr lang="en-US" dirty="0"/>
              <a:t>  (3) Treatment is wide excision. 5-year survival is   60 %.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4000" b="1" dirty="0" err="1">
                <a:solidFill>
                  <a:srgbClr val="C00000"/>
                </a:solidFill>
              </a:rPr>
              <a:t>Neurofibrosarcoma</a:t>
            </a: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/>
              <a:t>  (1) Chest wall  </a:t>
            </a:r>
            <a:r>
              <a:rPr lang="en-US" dirty="0" err="1"/>
              <a:t>neurofibrosarcoma</a:t>
            </a:r>
            <a:r>
              <a:rPr lang="en-US" dirty="0"/>
              <a:t> occurs </a:t>
            </a:r>
            <a:r>
              <a:rPr lang="en-US" dirty="0" smtClean="0"/>
              <a:t>along </a:t>
            </a:r>
            <a:r>
              <a:rPr lang="en-US" dirty="0"/>
              <a:t>the intercostal nerve.</a:t>
            </a:r>
          </a:p>
          <a:p>
            <a:pPr>
              <a:buNone/>
            </a:pPr>
            <a:r>
              <a:rPr lang="en-US" dirty="0"/>
              <a:t>  (2) It is most common in people of 20-50 </a:t>
            </a:r>
            <a:r>
              <a:rPr lang="en-US" dirty="0" smtClean="0"/>
              <a:t> </a:t>
            </a:r>
            <a:r>
              <a:rPr lang="en-US" dirty="0"/>
              <a:t>years of age</a:t>
            </a:r>
            <a:r>
              <a:rPr lang="en-US" dirty="0" smtClean="0"/>
              <a:t>. </a:t>
            </a:r>
            <a:r>
              <a:rPr lang="en-US" dirty="0"/>
              <a:t>Most patients are male.</a:t>
            </a:r>
          </a:p>
          <a:p>
            <a:pPr>
              <a:buNone/>
            </a:pPr>
            <a:r>
              <a:rPr lang="en-US" dirty="0"/>
              <a:t>  (3) Half of patients are associated with </a:t>
            </a:r>
            <a:r>
              <a:rPr lang="en-US" dirty="0" smtClean="0"/>
              <a:t>von Recklinghausen’s </a:t>
            </a:r>
            <a:r>
              <a:rPr lang="en-US" dirty="0"/>
              <a:t>disease.</a:t>
            </a:r>
          </a:p>
          <a:p>
            <a:pPr>
              <a:buNone/>
            </a:pPr>
            <a:r>
              <a:rPr lang="en-US" dirty="0"/>
              <a:t>  (4) Treatment is wide excision.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3 -Tumors </a:t>
            </a:r>
            <a:r>
              <a:rPr lang="en-US" b="1" dirty="0">
                <a:solidFill>
                  <a:srgbClr val="FF0000"/>
                </a:solidFill>
              </a:rPr>
              <a:t>of the </a:t>
            </a:r>
            <a:r>
              <a:rPr lang="en-US" b="1" dirty="0" err="1">
                <a:solidFill>
                  <a:srgbClr val="FF0000"/>
                </a:solidFill>
              </a:rPr>
              <a:t>manubrium</a:t>
            </a:r>
            <a:r>
              <a:rPr lang="en-US" b="1" dirty="0">
                <a:solidFill>
                  <a:srgbClr val="FF0000"/>
                </a:solidFill>
              </a:rPr>
              <a:t> , Sternum , Scapula and Clavicle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Primary tumors of the </a:t>
            </a:r>
            <a:r>
              <a:rPr lang="en-US" dirty="0" err="1"/>
              <a:t>manubrium</a:t>
            </a:r>
            <a:r>
              <a:rPr lang="en-US" dirty="0"/>
              <a:t> and the sternum constitute 15 % of the chest wall tumors, but nearly all are malignant.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The sternum is a frequent site metastasis from the   breast, thyroid and kidney.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Metastatic </a:t>
            </a:r>
            <a:r>
              <a:rPr lang="en-US" b="1" dirty="0">
                <a:solidFill>
                  <a:srgbClr val="FF0000"/>
                </a:solidFill>
              </a:rPr>
              <a:t>Tumors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Hematologic dissemination is most common : Thyroid, Breast, Kidney.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Radiation </a:t>
            </a:r>
            <a:r>
              <a:rPr lang="en-US" dirty="0"/>
              <a:t>therapy is used for palliation.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Breast </a:t>
            </a:r>
            <a:r>
              <a:rPr lang="en-US" dirty="0"/>
              <a:t>and lung cancers are direct extension.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5 </a:t>
            </a:r>
            <a:r>
              <a:rPr lang="en-US" dirty="0"/>
              <a:t>% of non small cell lung cancers invade the chest wall.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5 </a:t>
            </a:r>
            <a:r>
              <a:rPr lang="en-US" dirty="0"/>
              <a:t>years survival rate is about 60% for pt. with chest wall invasion without LN involvement, but with N1 ~ 35% and N2 ~ 7-16%.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Algerian" pitchFamily="82" charset="0"/>
              </a:rPr>
              <a:t>Thank You </a:t>
            </a:r>
            <a:endParaRPr lang="en-US" sz="80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48680"/>
            <a:ext cx="8003232" cy="5577483"/>
          </a:xfrm>
        </p:spPr>
        <p:txBody>
          <a:bodyPr/>
          <a:lstStyle/>
          <a:p>
            <a:pPr>
              <a:buNone/>
            </a:pPr>
            <a:r>
              <a:rPr lang="en-US" sz="5400" b="1" u="sng" dirty="0" smtClean="0">
                <a:solidFill>
                  <a:srgbClr val="0070C0"/>
                </a:solidFill>
              </a:rPr>
              <a:t>Benign </a:t>
            </a:r>
            <a:r>
              <a:rPr lang="en-US" sz="5400" b="1" i="1" u="sng" dirty="0" smtClean="0">
                <a:solidFill>
                  <a:srgbClr val="0070C0"/>
                </a:solidFill>
              </a:rPr>
              <a:t>soft tissue</a:t>
            </a:r>
            <a:r>
              <a:rPr lang="en-US" sz="5400" b="1" u="sng" dirty="0" smtClean="0">
                <a:solidFill>
                  <a:srgbClr val="0070C0"/>
                </a:solidFill>
              </a:rPr>
              <a:t> tumors</a:t>
            </a:r>
            <a:endParaRPr lang="en-US" sz="5400" dirty="0" smtClean="0">
              <a:solidFill>
                <a:srgbClr val="0070C0"/>
              </a:solidFill>
            </a:endParaRPr>
          </a:p>
          <a:p>
            <a:r>
              <a:rPr lang="en-US" sz="5400" dirty="0" err="1" smtClean="0"/>
              <a:t>Desmoid</a:t>
            </a:r>
            <a:endParaRPr lang="en-US" sz="5400" dirty="0" smtClean="0"/>
          </a:p>
          <a:p>
            <a:r>
              <a:rPr lang="en-US" sz="5400" dirty="0" err="1" smtClean="0"/>
              <a:t>Lipoma</a:t>
            </a:r>
            <a:endParaRPr lang="en-US" sz="5400" dirty="0" smtClean="0"/>
          </a:p>
          <a:p>
            <a:r>
              <a:rPr lang="fr-FR" sz="5400" dirty="0" err="1" smtClean="0"/>
              <a:t>Fibroma</a:t>
            </a:r>
            <a:endParaRPr lang="en-US" sz="5400" dirty="0" smtClean="0"/>
          </a:p>
          <a:p>
            <a:r>
              <a:rPr lang="fr-FR" sz="5400" dirty="0" err="1" smtClean="0"/>
              <a:t>Neurilemoma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086724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7000" b="1" u="sng" dirty="0" err="1">
                <a:solidFill>
                  <a:srgbClr val="0070C0"/>
                </a:solidFill>
              </a:rPr>
              <a:t>Primary</a:t>
            </a:r>
            <a:r>
              <a:rPr lang="fr-FR" sz="7000" b="1" u="sng" dirty="0">
                <a:solidFill>
                  <a:srgbClr val="0070C0"/>
                </a:solidFill>
              </a:rPr>
              <a:t> Malignant </a:t>
            </a:r>
            <a:r>
              <a:rPr lang="fr-FR" sz="7000" b="1" u="sng" dirty="0" err="1">
                <a:solidFill>
                  <a:srgbClr val="0070C0"/>
                </a:solidFill>
              </a:rPr>
              <a:t>rib</a:t>
            </a:r>
            <a:r>
              <a:rPr lang="fr-FR" sz="7000" b="1" u="sng" dirty="0">
                <a:solidFill>
                  <a:srgbClr val="0070C0"/>
                </a:solidFill>
              </a:rPr>
              <a:t> </a:t>
            </a:r>
            <a:r>
              <a:rPr lang="fr-FR" sz="7000" b="1" u="sng" dirty="0" smtClean="0">
                <a:solidFill>
                  <a:srgbClr val="0070C0"/>
                </a:solidFill>
              </a:rPr>
              <a:t>tumors :</a:t>
            </a:r>
            <a:endParaRPr lang="en-US" sz="70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6000" dirty="0" err="1"/>
              <a:t>Myloma</a:t>
            </a:r>
            <a:endParaRPr lang="en-US" sz="6000" dirty="0"/>
          </a:p>
          <a:p>
            <a:pPr>
              <a:buFont typeface="Wingdings" pitchFamily="2" charset="2"/>
              <a:buChar char="Ø"/>
            </a:pPr>
            <a:r>
              <a:rPr lang="fr-FR" sz="6000" dirty="0" err="1"/>
              <a:t>Chondrosarcoma</a:t>
            </a:r>
            <a:endParaRPr lang="en-US" sz="6000" dirty="0"/>
          </a:p>
          <a:p>
            <a:pPr>
              <a:buFont typeface="Wingdings" pitchFamily="2" charset="2"/>
              <a:buChar char="Ø"/>
            </a:pPr>
            <a:r>
              <a:rPr lang="en-US" sz="6000" dirty="0" err="1"/>
              <a:t>Osteogenic</a:t>
            </a:r>
            <a:r>
              <a:rPr lang="en-US" sz="6000" dirty="0"/>
              <a:t> sarcoma</a:t>
            </a:r>
          </a:p>
          <a:p>
            <a:pPr>
              <a:buFont typeface="Wingdings" pitchFamily="2" charset="2"/>
              <a:buChar char="Ø"/>
            </a:pPr>
            <a:r>
              <a:rPr lang="en-US" sz="6000" dirty="0"/>
              <a:t>Ewing sarcoma ….. children</a:t>
            </a:r>
          </a:p>
          <a:p>
            <a:pPr>
              <a:buFont typeface="Wingdings" pitchFamily="2" charset="2"/>
              <a:buChar char="Ø"/>
            </a:pPr>
            <a:r>
              <a:rPr lang="en-US" sz="6000" dirty="0"/>
              <a:t>Lymphoma</a:t>
            </a:r>
          </a:p>
          <a:p>
            <a:pPr>
              <a:buNone/>
            </a:pPr>
            <a:endParaRPr lang="en-US" sz="5800" b="1" u="sn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u="sng" dirty="0" smtClean="0">
                <a:solidFill>
                  <a:srgbClr val="0070C0"/>
                </a:solidFill>
              </a:rPr>
              <a:t>Primary malignant soft tissue tumors</a:t>
            </a:r>
            <a:endParaRPr lang="en-US" sz="4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4300" dirty="0" smtClean="0"/>
              <a:t>Malignant fibrous </a:t>
            </a:r>
            <a:r>
              <a:rPr lang="en-US" sz="4300" dirty="0" err="1" smtClean="0"/>
              <a:t>histocytoma</a:t>
            </a:r>
            <a:r>
              <a:rPr lang="en-US" sz="4300" dirty="0" smtClean="0"/>
              <a:t> </a:t>
            </a:r>
            <a:r>
              <a:rPr lang="en-US" sz="1100" dirty="0" smtClean="0"/>
              <a:t>( </a:t>
            </a:r>
            <a:r>
              <a:rPr lang="en-US" sz="1100" dirty="0" err="1" smtClean="0"/>
              <a:t>fibrosarcoma</a:t>
            </a:r>
            <a:r>
              <a:rPr lang="en-US" sz="1100" dirty="0" smtClean="0"/>
              <a:t> )</a:t>
            </a:r>
            <a:endParaRPr lang="en-US" sz="4300" dirty="0" smtClean="0"/>
          </a:p>
          <a:p>
            <a:pPr>
              <a:buFont typeface="Wingdings" pitchFamily="2" charset="2"/>
              <a:buChar char="Ø"/>
            </a:pPr>
            <a:r>
              <a:rPr lang="en-US" sz="4300" dirty="0" err="1" smtClean="0"/>
              <a:t>Rhabdomyosarcoma</a:t>
            </a:r>
            <a:r>
              <a:rPr lang="en-US" sz="4300" dirty="0" smtClean="0"/>
              <a:t>…….. children</a:t>
            </a:r>
          </a:p>
          <a:p>
            <a:pPr>
              <a:buFont typeface="Wingdings" pitchFamily="2" charset="2"/>
              <a:buChar char="Ø"/>
            </a:pPr>
            <a:r>
              <a:rPr lang="en-US" sz="4300" dirty="0" err="1" smtClean="0"/>
              <a:t>Liposarcoma</a:t>
            </a:r>
            <a:endParaRPr lang="en-US" sz="4300" dirty="0" smtClean="0"/>
          </a:p>
          <a:p>
            <a:pPr>
              <a:buFont typeface="Wingdings" pitchFamily="2" charset="2"/>
              <a:buChar char="Ø"/>
            </a:pPr>
            <a:r>
              <a:rPr lang="en-US" sz="4300" dirty="0" err="1" smtClean="0"/>
              <a:t>Neruofibrosarcoma</a:t>
            </a:r>
            <a:endParaRPr lang="en-US" sz="4300" dirty="0" smtClean="0"/>
          </a:p>
          <a:p>
            <a:pPr>
              <a:buFont typeface="Wingdings" pitchFamily="2" charset="2"/>
              <a:buChar char="Ø"/>
            </a:pPr>
            <a:r>
              <a:rPr lang="en-US" sz="4300" dirty="0" err="1" smtClean="0"/>
              <a:t>Hemangiosarcoma</a:t>
            </a:r>
            <a:endParaRPr lang="en-US" sz="4300" dirty="0" smtClean="0"/>
          </a:p>
          <a:p>
            <a:pPr>
              <a:buFont typeface="Wingdings" pitchFamily="2" charset="2"/>
              <a:buChar char="Ø"/>
            </a:pPr>
            <a:r>
              <a:rPr lang="en-US" sz="4300" dirty="0" err="1" smtClean="0"/>
              <a:t>Leiomyosarcoma</a:t>
            </a:r>
            <a:endParaRPr lang="en-US" sz="43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>
                <a:solidFill>
                  <a:srgbClr val="FF0000"/>
                </a:solidFill>
              </a:rPr>
              <a:t>INCIDENCE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r>
              <a:rPr lang="en-US" sz="5300" dirty="0">
                <a:solidFill>
                  <a:srgbClr val="FF0000"/>
                </a:solidFill>
              </a:rPr>
              <a:t/>
            </a:r>
            <a:br>
              <a:rPr lang="en-US" sz="5300" dirty="0">
                <a:solidFill>
                  <a:srgbClr val="FF0000"/>
                </a:solidFill>
              </a:rPr>
            </a:br>
            <a:endParaRPr lang="en-US" sz="53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Primary chest wall tumors are uncommon.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50-80 </a:t>
            </a:r>
            <a:r>
              <a:rPr lang="en-US" dirty="0"/>
              <a:t>% of these tumors are malignant.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Soft </a:t>
            </a:r>
            <a:r>
              <a:rPr lang="en-US" dirty="0"/>
              <a:t>tissues are major sources of chest wall tumors.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INCIDENCE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>
                <a:solidFill>
                  <a:srgbClr val="002060"/>
                </a:solidFill>
              </a:rPr>
              <a:t>The most common primary malignant chest wall tumors are </a:t>
            </a:r>
            <a:r>
              <a:rPr lang="en-US" dirty="0" smtClean="0"/>
              <a:t>:</a:t>
            </a:r>
          </a:p>
          <a:p>
            <a:pPr lvl="0" algn="just">
              <a:buNone/>
            </a:pPr>
            <a:r>
              <a:rPr lang="en-US" dirty="0" smtClean="0"/>
              <a:t> 1- malignant fibrous </a:t>
            </a:r>
            <a:r>
              <a:rPr lang="en-US" dirty="0" err="1" smtClean="0"/>
              <a:t>histiocytoma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 2-rhabdomyosarcoma </a:t>
            </a:r>
          </a:p>
          <a:p>
            <a:pPr lvl="0" algn="just">
              <a:buNone/>
            </a:pPr>
            <a:r>
              <a:rPr lang="en-US" dirty="0" smtClean="0"/>
              <a:t> 3- </a:t>
            </a:r>
            <a:r>
              <a:rPr lang="en-US" dirty="0" err="1" smtClean="0"/>
              <a:t>chondrsarcoma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The most common primary benign chest wall tumors</a:t>
            </a:r>
            <a:r>
              <a:rPr lang="en-US" b="1" dirty="0" smtClean="0"/>
              <a:t> </a:t>
            </a:r>
          </a:p>
          <a:p>
            <a:pPr lvl="0">
              <a:buNone/>
            </a:pPr>
            <a:r>
              <a:rPr lang="en-US" dirty="0" smtClean="0"/>
              <a:t>1-cartilaginous tumors</a:t>
            </a:r>
          </a:p>
          <a:p>
            <a:pPr lvl="0">
              <a:buNone/>
            </a:pPr>
            <a:r>
              <a:rPr lang="en-US" dirty="0" smtClean="0"/>
              <a:t>2- desmoids </a:t>
            </a:r>
          </a:p>
          <a:p>
            <a:pPr lvl="0">
              <a:buNone/>
            </a:pPr>
            <a:r>
              <a:rPr lang="en-US" dirty="0" smtClean="0"/>
              <a:t>3-and fibrous dysplasia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Signs </a:t>
            </a:r>
            <a:r>
              <a:rPr lang="en-US" b="1" dirty="0">
                <a:solidFill>
                  <a:srgbClr val="FF0000"/>
                </a:solidFill>
              </a:rPr>
              <a:t>and Symptoms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002060"/>
                </a:solidFill>
              </a:rPr>
              <a:t>Most often clinical manifestations are 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1- palpable mass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2-± pain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3-± </a:t>
            </a:r>
            <a:r>
              <a:rPr lang="en-US" dirty="0"/>
              <a:t>abnormality detected on </a:t>
            </a:r>
            <a:r>
              <a:rPr lang="en-US" dirty="0" smtClean="0"/>
              <a:t>CXR</a:t>
            </a:r>
            <a:r>
              <a:rPr lang="en-US" dirty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Fever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leukocytosis</a:t>
            </a:r>
            <a:r>
              <a:rPr lang="en-US" b="1" dirty="0">
                <a:solidFill>
                  <a:srgbClr val="002060"/>
                </a:solidFill>
              </a:rPr>
              <a:t> and </a:t>
            </a:r>
            <a:r>
              <a:rPr lang="en-US" b="1" dirty="0" err="1">
                <a:solidFill>
                  <a:srgbClr val="002060"/>
                </a:solidFill>
              </a:rPr>
              <a:t>eosinophilia</a:t>
            </a:r>
            <a:r>
              <a:rPr lang="en-US" b="1" dirty="0">
                <a:solidFill>
                  <a:srgbClr val="002060"/>
                </a:solidFill>
              </a:rPr>
              <a:t> may  accompany some chest wall tumors</a:t>
            </a:r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1700</Words>
  <Application>Microsoft Office PowerPoint</Application>
  <PresentationFormat>عرض على الشاشة (3:4)‏</PresentationFormat>
  <Paragraphs>397</Paragraphs>
  <Slides>39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39</vt:i4>
      </vt:variant>
    </vt:vector>
  </HeadingPairs>
  <TitlesOfParts>
    <vt:vector size="40" baseType="lpstr">
      <vt:lpstr>Office Theme</vt:lpstr>
      <vt:lpstr> Chest Wall Tumors </vt:lpstr>
      <vt:lpstr> Classification </vt:lpstr>
      <vt:lpstr>الشريحة 3</vt:lpstr>
      <vt:lpstr>الشريحة 4</vt:lpstr>
      <vt:lpstr>الشريحة 5</vt:lpstr>
      <vt:lpstr>الشريحة 6</vt:lpstr>
      <vt:lpstr> INCIDENCE1 </vt:lpstr>
      <vt:lpstr>INCIDENCE2</vt:lpstr>
      <vt:lpstr> Signs and Symptoms </vt:lpstr>
      <vt:lpstr>Signs and Symptoms2</vt:lpstr>
      <vt:lpstr> Diagnosis </vt:lpstr>
      <vt:lpstr> Diagnosis2 </vt:lpstr>
      <vt:lpstr> Differential Diagnosis </vt:lpstr>
      <vt:lpstr> Surgical management1 </vt:lpstr>
      <vt:lpstr>Surgical management2 </vt:lpstr>
      <vt:lpstr>Surgical management 3</vt:lpstr>
      <vt:lpstr>Surgical management4</vt:lpstr>
      <vt:lpstr> Chest Wall Reconstruction1</vt:lpstr>
      <vt:lpstr>Chest Wall Reconstruction2</vt:lpstr>
      <vt:lpstr>Chest Wall Reconstruction3</vt:lpstr>
      <vt:lpstr> Skeletal reconstruction1 </vt:lpstr>
      <vt:lpstr>Skeletal reconstruction2</vt:lpstr>
      <vt:lpstr>Skeletal reconstruction3</vt:lpstr>
      <vt:lpstr> Soft tissue reconstruction </vt:lpstr>
      <vt:lpstr> 1-A Benign Rib Tumors </vt:lpstr>
      <vt:lpstr>Benign Rib Tumors ….</vt:lpstr>
      <vt:lpstr>Benign Rib Tumors ….</vt:lpstr>
      <vt:lpstr>Benign Rib Tumors……</vt:lpstr>
      <vt:lpstr>1-B Benign Soft Tissue Tumor </vt:lpstr>
      <vt:lpstr> 2-A Malignant Rib Tumors </vt:lpstr>
      <vt:lpstr>2-A Malignant Rib Tumors….</vt:lpstr>
      <vt:lpstr>2-A Malignant Rib Tumors….</vt:lpstr>
      <vt:lpstr>2-A Malignant Rib Tumors….</vt:lpstr>
      <vt:lpstr>2-B Malignant Soft Tissue Tumors </vt:lpstr>
      <vt:lpstr>2-B Malignant Soft Tissue Tumors….</vt:lpstr>
      <vt:lpstr>2-B Malignant Soft Tissue Tumors…..</vt:lpstr>
      <vt:lpstr> 3 -Tumors of the manubrium , Sternum , Scapula and Clavicle </vt:lpstr>
      <vt:lpstr> Metastatic Tumors </vt:lpstr>
      <vt:lpstr>الشريحة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Dr.Essam Elbadry</dc:creator>
  <cp:lastModifiedBy>Windows User</cp:lastModifiedBy>
  <cp:revision>31</cp:revision>
  <dcterms:created xsi:type="dcterms:W3CDTF">2009-12-05T06:20:08Z</dcterms:created>
  <dcterms:modified xsi:type="dcterms:W3CDTF">2018-09-14T23:15:59Z</dcterms:modified>
</cp:coreProperties>
</file>